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2" r:id="rId2"/>
    <p:sldId id="313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314" r:id="rId11"/>
    <p:sldId id="34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55" d="100"/>
          <a:sy n="55" d="100"/>
        </p:scale>
        <p:origin x="13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B2E4-C298-4FB3-A390-470765874847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3C1A-D7E1-4A2B-90EF-4A2ACCD7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14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B2E4-C298-4FB3-A390-470765874847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3C1A-D7E1-4A2B-90EF-4A2ACCD7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67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B2E4-C298-4FB3-A390-470765874847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3C1A-D7E1-4A2B-90EF-4A2ACCD7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8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B2E4-C298-4FB3-A390-470765874847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3C1A-D7E1-4A2B-90EF-4A2ACCD7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7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B2E4-C298-4FB3-A390-470765874847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3C1A-D7E1-4A2B-90EF-4A2ACCD7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54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B2E4-C298-4FB3-A390-470765874847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3C1A-D7E1-4A2B-90EF-4A2ACCD7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9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B2E4-C298-4FB3-A390-470765874847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3C1A-D7E1-4A2B-90EF-4A2ACCD7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0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B2E4-C298-4FB3-A390-470765874847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3C1A-D7E1-4A2B-90EF-4A2ACCD7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8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B2E4-C298-4FB3-A390-470765874847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3C1A-D7E1-4A2B-90EF-4A2ACCD7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8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B2E4-C298-4FB3-A390-470765874847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3C1A-D7E1-4A2B-90EF-4A2ACCD7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2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B2E4-C298-4FB3-A390-470765874847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3C1A-D7E1-4A2B-90EF-4A2ACCD7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36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DB2E4-C298-4FB3-A390-470765874847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C3C1A-D7E1-4A2B-90EF-4A2ACCD7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0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" y="9122"/>
            <a:ext cx="9128146" cy="684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141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577038" cy="524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472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7A8EB-0E63-6290-DF0D-13236EC55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asynchronous type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B170B-57D6-4F8B-AD76-69F529525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48261"/>
            <a:ext cx="8229600" cy="299053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Triggering asynchrony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Flow asynchrony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Cycling asynchrony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BE2739-05EC-8481-67D6-3F17F9A2A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102" y="1905000"/>
            <a:ext cx="3954157" cy="299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25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9144000" cy="752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81000" y="457200"/>
            <a:ext cx="5410200" cy="1373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128" b="1" dirty="0">
                <a:solidFill>
                  <a:schemeClr val="bg1">
                    <a:lumMod val="95000"/>
                  </a:schemeClr>
                </a:solidFill>
              </a:rPr>
              <a:t>Patient-Ventilator</a:t>
            </a:r>
            <a:br>
              <a:rPr lang="en-US" sz="4128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4128" b="1" dirty="0">
                <a:solidFill>
                  <a:schemeClr val="bg1">
                    <a:lumMod val="95000"/>
                  </a:schemeClr>
                </a:solidFill>
              </a:rPr>
              <a:t>Interactions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828800"/>
            <a:ext cx="4572000" cy="83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Clinics in chest medicine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December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649B9D-9868-F0B5-AE63-1C5A33EED4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4458" r="19809" b="14137"/>
          <a:stretch/>
        </p:blipFill>
        <p:spPr>
          <a:xfrm>
            <a:off x="0" y="2448146"/>
            <a:ext cx="480060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41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excessive sedation </a:t>
            </a:r>
            <a:r>
              <a:rPr lang="en-US" dirty="0"/>
              <a:t>accompanying mechanical</a:t>
            </a:r>
          </a:p>
          <a:p>
            <a:pPr marL="0" indent="0">
              <a:buNone/>
            </a:pPr>
            <a:r>
              <a:rPr lang="en-US" dirty="0"/>
              <a:t>ventilation lengthens duration of mechanical ventilation , ICU stay, hospitalization , and possibly predisposes to delirium.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Assisted or supported ventilation, if </a:t>
            </a:r>
            <a:r>
              <a:rPr lang="en-US" dirty="0">
                <a:solidFill>
                  <a:srgbClr val="FF0000"/>
                </a:solidFill>
              </a:rPr>
              <a:t>synchronous</a:t>
            </a:r>
          </a:p>
          <a:p>
            <a:pPr marL="0" indent="0">
              <a:buNone/>
            </a:pPr>
            <a:r>
              <a:rPr lang="en-US" dirty="0"/>
              <a:t>with the patient’s ventilatory muscle efforts, shares</a:t>
            </a:r>
          </a:p>
          <a:p>
            <a:pPr marL="0" indent="0">
              <a:buNone/>
            </a:pPr>
            <a:r>
              <a:rPr lang="en-US" dirty="0"/>
              <a:t>the work of breathing, facilitates muscle recovery</a:t>
            </a:r>
          </a:p>
          <a:p>
            <a:pPr marL="0" indent="0">
              <a:buNone/>
            </a:pPr>
            <a:r>
              <a:rPr lang="en-US" dirty="0"/>
              <a:t>from respiratory fatigue or failure, and avoids</a:t>
            </a:r>
          </a:p>
          <a:p>
            <a:pPr marL="0" indent="0">
              <a:buNone/>
            </a:pPr>
            <a:r>
              <a:rPr lang="en-US" dirty="0"/>
              <a:t>excessive sedation.</a:t>
            </a:r>
          </a:p>
        </p:txBody>
      </p:sp>
    </p:spTree>
    <p:extLst>
      <p:ext uri="{BB962C8B-B14F-4D97-AF65-F5344CB8AC3E}">
        <p14:creationId xmlns:p14="http://schemas.microsoft.com/office/powerpoint/2010/main" val="154896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534400" cy="5668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synchrony must exist between the </a:t>
            </a:r>
            <a:r>
              <a:rPr lang="en-US" dirty="0">
                <a:solidFill>
                  <a:srgbClr val="FF0000"/>
                </a:solidFill>
              </a:rPr>
              <a:t>flow and  pressure delivery of the ventilator and the patient’s effort </a:t>
            </a:r>
            <a:r>
              <a:rPr lang="en-US" dirty="0"/>
              <a:t>during all 3 phases of breath delivery: initiation, flow delivery, and termination.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Failure to synchronize breath delivery with patient</a:t>
            </a:r>
          </a:p>
          <a:p>
            <a:pPr marL="0" indent="0">
              <a:buNone/>
            </a:pPr>
            <a:r>
              <a:rPr lang="en-US" dirty="0"/>
              <a:t>effort results in a counterproductive situation</a:t>
            </a:r>
          </a:p>
          <a:p>
            <a:pPr marL="0" indent="0">
              <a:buNone/>
            </a:pPr>
            <a:r>
              <a:rPr lang="en-US" dirty="0"/>
              <a:t>because </a:t>
            </a:r>
            <a:r>
              <a:rPr lang="en-US" dirty="0">
                <a:solidFill>
                  <a:srgbClr val="FF0000"/>
                </a:solidFill>
              </a:rPr>
              <a:t>additional loads </a:t>
            </a:r>
            <a:r>
              <a:rPr lang="en-US" dirty="0"/>
              <a:t>are imposed on the ventilatory muscles.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PVD :patient distress and discomfort are increased along with the need for additional sedation.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50" b="1" dirty="0"/>
              <a:t>VENTILATORY MUSCLES: </a:t>
            </a:r>
            <a:br>
              <a:rPr lang="en-US" sz="2750" b="1" dirty="0"/>
            </a:br>
            <a:r>
              <a:rPr lang="en-US" sz="2750" b="1" dirty="0"/>
              <a:t>NORMAL PHYSIOLOGY, FATIGUE, AND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Lung inflation occurs when a sufficient force is generated largely by the diaphragm to</a:t>
            </a:r>
          </a:p>
          <a:p>
            <a:pPr marL="0" indent="0">
              <a:buNone/>
            </a:pPr>
            <a:r>
              <a:rPr lang="en-US" dirty="0"/>
              <a:t>overcome the elastic and resistive loads imposed by the respiratory system and deliver gas to the alveoli.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pt-BR" dirty="0"/>
              <a:t>Ptot =P el +P res</a:t>
            </a:r>
          </a:p>
          <a:p>
            <a:pPr marL="0" indent="0" algn="ctr">
              <a:buNone/>
            </a:pPr>
            <a:r>
              <a:rPr lang="pt-BR" dirty="0"/>
              <a:t>P tot =(</a:t>
            </a:r>
            <a:r>
              <a:rPr lang="el-GR" dirty="0"/>
              <a:t>Δ</a:t>
            </a:r>
            <a:r>
              <a:rPr lang="pt-BR" dirty="0"/>
              <a:t>V/C )+ (R × V’)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2" t="18550" r="25638"/>
          <a:stretch/>
        </p:blipFill>
        <p:spPr bwMode="auto">
          <a:xfrm>
            <a:off x="6724003" y="3733800"/>
            <a:ext cx="2414294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759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Fatigue and failure are  determined by an </a:t>
            </a:r>
            <a:r>
              <a:rPr lang="en-US" dirty="0">
                <a:solidFill>
                  <a:srgbClr val="FF0000"/>
                </a:solidFill>
              </a:rPr>
              <a:t>imbalance in muscle capabilities against the loads imposed.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critically ill, these capabilities are impaired by limitations in </a:t>
            </a:r>
            <a:r>
              <a:rPr lang="en-US" dirty="0">
                <a:solidFill>
                  <a:srgbClr val="FF0000"/>
                </a:solidFill>
              </a:rPr>
              <a:t>energy supply, oxygen extraction, metabolic derangements, inefficient weak muscles, and intrinsic PEEP, </a:t>
            </a:r>
            <a:r>
              <a:rPr lang="en-US" dirty="0"/>
              <a:t>all further predisposing to fatigue.</a:t>
            </a:r>
          </a:p>
        </p:txBody>
      </p:sp>
    </p:spTree>
    <p:extLst>
      <p:ext uri="{BB962C8B-B14F-4D97-AF65-F5344CB8AC3E}">
        <p14:creationId xmlns:p14="http://schemas.microsoft.com/office/powerpoint/2010/main" val="390076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248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Increase in ventilatory muscle demands  :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>
                <a:solidFill>
                  <a:srgbClr val="FF0000"/>
                </a:solidFill>
              </a:rPr>
              <a:t>pressure loads </a:t>
            </a:r>
            <a:r>
              <a:rPr lang="en-US" dirty="0"/>
              <a:t>: increase mechanical loads of  respiratory   mechanics.</a:t>
            </a:r>
          </a:p>
          <a:p>
            <a:pPr marL="0" indent="0">
              <a:buNone/>
            </a:pPr>
            <a:r>
              <a:rPr lang="en-US" dirty="0"/>
              <a:t> -</a:t>
            </a:r>
            <a:r>
              <a:rPr lang="en-US" dirty="0">
                <a:solidFill>
                  <a:srgbClr val="FF0000"/>
                </a:solidFill>
              </a:rPr>
              <a:t>volume loads</a:t>
            </a:r>
            <a:r>
              <a:rPr lang="en-US" dirty="0"/>
              <a:t>: increase ventilation needs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Mechanical loads </a:t>
            </a:r>
            <a:r>
              <a:rPr lang="en-US" dirty="0"/>
              <a:t>can be described as PTI the single values of work, measure of energy expenditure and predictor of muscle fatigue.</a:t>
            </a:r>
          </a:p>
          <a:p>
            <a:pPr marL="0" indent="0">
              <a:buNone/>
            </a:pPr>
            <a:r>
              <a:rPr lang="en-US" dirty="0"/>
              <a:t>                      </a:t>
            </a:r>
            <a:r>
              <a:rPr lang="en-US" dirty="0">
                <a:solidFill>
                  <a:srgbClr val="FF0000"/>
                </a:solidFill>
              </a:rPr>
              <a:t>PTI = (Pi/Pi max) (Ti/T tot)</a:t>
            </a:r>
          </a:p>
          <a:p>
            <a:pPr marL="0" indent="0">
              <a:buNone/>
            </a:pPr>
            <a:r>
              <a:rPr lang="en-US" dirty="0"/>
              <a:t>PTI values  </a:t>
            </a:r>
            <a:r>
              <a:rPr lang="en-US" dirty="0">
                <a:solidFill>
                  <a:srgbClr val="FF0000"/>
                </a:solidFill>
              </a:rPr>
              <a:t>exceed 0.05 at rest and are rarely greater than 0.1 </a:t>
            </a:r>
            <a:r>
              <a:rPr lang="en-US" dirty="0"/>
              <a:t>even with strenuous exercise.  </a:t>
            </a:r>
          </a:p>
          <a:p>
            <a:pPr marL="0" indent="0">
              <a:buNone/>
            </a:pPr>
            <a:r>
              <a:rPr lang="en-US" dirty="0"/>
              <a:t>Values </a:t>
            </a:r>
            <a:r>
              <a:rPr lang="en-US" dirty="0">
                <a:solidFill>
                  <a:srgbClr val="FF0000"/>
                </a:solidFill>
              </a:rPr>
              <a:t>greater than 0.15 for the diaphragm predict a finite period before fatigue develops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23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686800" cy="6477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In patients with </a:t>
            </a:r>
            <a:r>
              <a:rPr lang="en-US" sz="2400" dirty="0">
                <a:solidFill>
                  <a:srgbClr val="FF0000"/>
                </a:solidFill>
              </a:rPr>
              <a:t>high resistive loads</a:t>
            </a:r>
            <a:r>
              <a:rPr lang="en-US" sz="2400" dirty="0"/>
              <a:t>(COPD, asthma, or large airway obstructions) or with </a:t>
            </a:r>
            <a:r>
              <a:rPr lang="en-US" sz="2400" dirty="0">
                <a:solidFill>
                  <a:srgbClr val="FF0000"/>
                </a:solidFill>
              </a:rPr>
              <a:t>high elastic loads</a:t>
            </a:r>
            <a:r>
              <a:rPr lang="en-US" sz="2400" dirty="0"/>
              <a:t>(ILD, CPE,ARDS)the required ventilatory pressures (Pi) can be life-threatening.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pressure loads imposed from PVD contribute to the Pi, impeding respiratory muscle recovery. A </a:t>
            </a:r>
            <a:r>
              <a:rPr lang="en-US" sz="2400" dirty="0">
                <a:solidFill>
                  <a:srgbClr val="FF0000"/>
                </a:solidFill>
              </a:rPr>
              <a:t>low Pi max </a:t>
            </a:r>
            <a:r>
              <a:rPr lang="en-US" sz="2400" dirty="0"/>
              <a:t>(NMD, malnutrition, or shock )further reduces ventilatory muscles reserves in critical illness.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 High MV requirements </a:t>
            </a:r>
            <a:r>
              <a:rPr lang="en-US" sz="2400" dirty="0"/>
              <a:t>of acute respiratory failure often increase Vt and shorten the total ventilator cycle time, </a:t>
            </a:r>
            <a:r>
              <a:rPr lang="en-US" sz="2400" dirty="0">
                <a:solidFill>
                  <a:srgbClr val="FF0000"/>
                </a:solidFill>
              </a:rPr>
              <a:t>increasing Ti/T tot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Central adaptive but potentially counterproductive mechanisms</a:t>
            </a:r>
          </a:p>
          <a:p>
            <a:pPr marL="0" indent="0">
              <a:buNone/>
            </a:pPr>
            <a:r>
              <a:rPr lang="en-US" sz="2400" dirty="0"/>
              <a:t>may influence this pattern, </a:t>
            </a:r>
            <a:r>
              <a:rPr lang="en-US" sz="2400" dirty="0">
                <a:solidFill>
                  <a:srgbClr val="FF0000"/>
                </a:solidFill>
              </a:rPr>
              <a:t>triggering the onset of rapid shallow breathing,</a:t>
            </a:r>
            <a:r>
              <a:rPr lang="en-US" sz="2400" dirty="0"/>
              <a:t> which reduces Pi at the cost of increasing the ratio of physiologic dead space and possibly worsening hypercapnia.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4195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11" b="1" dirty="0"/>
              <a:t>INTERACTIVE VENTILATOR MODES AND PVD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Interactive breaths are described as assisted or supported.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An </a:t>
            </a:r>
            <a:r>
              <a:rPr lang="en-US" sz="2400" dirty="0">
                <a:solidFill>
                  <a:srgbClr val="FF0000"/>
                </a:solidFill>
              </a:rPr>
              <a:t>assisted breath</a:t>
            </a:r>
            <a:r>
              <a:rPr lang="en-US" sz="2400" dirty="0"/>
              <a:t> is  patient triggered and time or volume-cycled, whereas a </a:t>
            </a:r>
            <a:r>
              <a:rPr lang="en-US" sz="2400" dirty="0">
                <a:solidFill>
                  <a:srgbClr val="FF0000"/>
                </a:solidFill>
              </a:rPr>
              <a:t>supported breath</a:t>
            </a:r>
            <a:r>
              <a:rPr lang="en-US" sz="2400" dirty="0"/>
              <a:t> is patient-triggered and flow cycled.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Assisted and supported breaths interact with patient efforts through all 3 phases of breath delivery: initiation (trigger), gas delivery (target),and termination (cycling).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Delivered breaths and patient demands </a:t>
            </a:r>
            <a:r>
              <a:rPr lang="en-US" sz="2400" dirty="0">
                <a:solidFill>
                  <a:srgbClr val="FF0000"/>
                </a:solidFill>
              </a:rPr>
              <a:t>must match during all 3 phases to </a:t>
            </a:r>
            <a:r>
              <a:rPr lang="en-US" sz="2400" dirty="0"/>
              <a:t>be synchronous. If not, PVD occurs, resulting</a:t>
            </a:r>
          </a:p>
          <a:p>
            <a:pPr marL="0" indent="0">
              <a:buNone/>
            </a:pPr>
            <a:r>
              <a:rPr lang="en-US" sz="2400" dirty="0"/>
              <a:t>in additional imposed mechanical loads.</a:t>
            </a:r>
          </a:p>
        </p:txBody>
      </p:sp>
    </p:spTree>
    <p:extLst>
      <p:ext uri="{BB962C8B-B14F-4D97-AF65-F5344CB8AC3E}">
        <p14:creationId xmlns:p14="http://schemas.microsoft.com/office/powerpoint/2010/main" val="2263884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11002</TotalTime>
  <Words>560</Words>
  <Application>Microsoft Office PowerPoint</Application>
  <PresentationFormat>On-screen Show (4:3)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INTRODUCTION</vt:lpstr>
      <vt:lpstr>PowerPoint Presentation</vt:lpstr>
      <vt:lpstr>VENTILATORY MUSCLES:  NORMAL PHYSIOLOGY, FATIGUE, AND FAILURE</vt:lpstr>
      <vt:lpstr>PowerPoint Presentation</vt:lpstr>
      <vt:lpstr>PowerPoint Presentation</vt:lpstr>
      <vt:lpstr>PowerPoint Presentation</vt:lpstr>
      <vt:lpstr>INTERACTIVE VENTILATOR MODES AND PVD</vt:lpstr>
      <vt:lpstr>PowerPoint Presentation</vt:lpstr>
      <vt:lpstr>asynchronous type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Patient-Ventilator Interactions</dc:title>
  <dc:creator>Asus</dc:creator>
  <cp:lastModifiedBy>DONYAEH-RAYANEH</cp:lastModifiedBy>
  <cp:revision>136</cp:revision>
  <dcterms:created xsi:type="dcterms:W3CDTF">2017-01-10T16:30:43Z</dcterms:created>
  <dcterms:modified xsi:type="dcterms:W3CDTF">2024-05-19T07:03:37Z</dcterms:modified>
</cp:coreProperties>
</file>